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588d5d696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5588d5d696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588d5d696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5588d5d696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588d5d696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5588d5d696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588d5d696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5588d5d696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588d5d696_1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5588d5d696_1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588d5d696_1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5588d5d696_1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588d5d696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g5588d5d696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5588d5d696_1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g5588d5d696_1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5588d5d696_1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5588d5d696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5588d5d696_1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g5588d5d696_1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5588d5d696_1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5588d5d696_1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588d5d696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5588d5d696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588d5d696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5588d5d696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588d5d696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5588d5d696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98639" y="3148411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 dirty="0">
                <a:latin typeface="Avenir Heavy" panose="02000503020000020003" pitchFamily="2" charset="0"/>
              </a:rPr>
              <a:t>Pastor as Leader</a:t>
            </a:r>
            <a:endParaRPr sz="4800" b="1" dirty="0">
              <a:latin typeface="Avenir Heavy" panose="02000503020000020003" pitchFamily="2" charset="0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-149404" y="-121401"/>
            <a:ext cx="9468487" cy="2147867"/>
          </a:xfrm>
          <a:prstGeom prst="rect">
            <a:avLst/>
          </a:prstGeom>
          <a:solidFill>
            <a:srgbClr val="7692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-231110" y="5740357"/>
            <a:ext cx="9468487" cy="1117643"/>
          </a:xfrm>
          <a:prstGeom prst="rect">
            <a:avLst/>
          </a:prstGeom>
          <a:solidFill>
            <a:srgbClr val="7692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 descr="white eco leaf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45285" y="130746"/>
            <a:ext cx="836859" cy="1708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457200" y="1912882"/>
            <a:ext cx="8229600" cy="421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latin typeface="Avenir Book" panose="02000503020000020003" pitchFamily="2" charset="0"/>
              </a:rPr>
              <a:t>Accountability: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Clear to whom each person is accountable to.</a:t>
            </a:r>
            <a:endParaRPr sz="2800" dirty="0">
              <a:latin typeface="Avenir Book" panose="02000503020000020003" pitchFamily="2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Clear to what each person is accountable to.</a:t>
            </a:r>
            <a:endParaRPr sz="2800" dirty="0">
              <a:latin typeface="Avenir Book" panose="02000503020000020003" pitchFamily="2" charset="0"/>
            </a:endParaRPr>
          </a:p>
        </p:txBody>
      </p:sp>
      <p:sp>
        <p:nvSpPr>
          <p:cNvPr id="160" name="Google Shape;160;p22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22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7BECE07A-F884-854B-988F-54DE5A388C66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>
            <a:spLocks noGrp="1"/>
          </p:cNvSpPr>
          <p:nvPr>
            <p:ph type="body" idx="1"/>
          </p:nvPr>
        </p:nvSpPr>
        <p:spPr>
          <a:xfrm>
            <a:off x="457200" y="1954924"/>
            <a:ext cx="8229600" cy="4171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500"/>
              </a:spcAft>
              <a:buSzPts val="1800"/>
              <a:buNone/>
            </a:pPr>
            <a:r>
              <a:rPr lang="en-US" dirty="0">
                <a:latin typeface="Avenir Book" panose="02000503020000020003" pitchFamily="2" charset="0"/>
              </a:rPr>
              <a:t>The model introduced today will: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Make the pastor the key driver of mission.</a:t>
            </a:r>
            <a:endParaRPr sz="2800" dirty="0">
              <a:latin typeface="Avenir Book" panose="02000503020000020003" pitchFamily="2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Move the elders from “management” to governance.</a:t>
            </a:r>
            <a:endParaRPr sz="2800" dirty="0">
              <a:latin typeface="Avenir Book" panose="02000503020000020003" pitchFamily="2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Free the elders to then also help advance the mission.</a:t>
            </a:r>
            <a:endParaRPr sz="2800" dirty="0">
              <a:latin typeface="Avenir Book" panose="02000503020000020003" pitchFamily="2" charset="0"/>
            </a:endParaRPr>
          </a:p>
        </p:txBody>
      </p:sp>
      <p:sp>
        <p:nvSpPr>
          <p:cNvPr id="168" name="Google Shape;168;p23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23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7B9A99C2-AE16-3F45-BF99-B88CD53D6707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24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64748EAF-F77D-634B-8EF2-0308A95598E8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  <p:sp>
        <p:nvSpPr>
          <p:cNvPr id="9" name="Google Shape;159;p22">
            <a:extLst>
              <a:ext uri="{FF2B5EF4-FFF2-40B4-BE49-F238E27FC236}">
                <a16:creationId xmlns:a16="http://schemas.microsoft.com/office/drawing/2014/main" id="{C277F833-C517-BD46-B84C-7F7692BD43F3}"/>
              </a:ext>
            </a:extLst>
          </p:cNvPr>
          <p:cNvSpPr txBox="1">
            <a:spLocks/>
          </p:cNvSpPr>
          <p:nvPr/>
        </p:nvSpPr>
        <p:spPr>
          <a:xfrm>
            <a:off x="457200" y="1912882"/>
            <a:ext cx="8229600" cy="421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500"/>
              </a:spcAft>
              <a:buFont typeface="Arial"/>
              <a:buNone/>
            </a:pPr>
            <a:r>
              <a:rPr lang="en-US" dirty="0">
                <a:latin typeface="Avenir Book" panose="02000503020000020003" pitchFamily="2" charset="0"/>
              </a:rPr>
              <a:t>Key points: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Pastor leads.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Pastoral staff oversees and equips.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Session governs by policies NOT permission.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25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0263C485-49E4-964B-913B-67240ED32C6E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  <p:sp>
        <p:nvSpPr>
          <p:cNvPr id="9" name="Google Shape;159;p22">
            <a:extLst>
              <a:ext uri="{FF2B5EF4-FFF2-40B4-BE49-F238E27FC236}">
                <a16:creationId xmlns:a16="http://schemas.microsoft.com/office/drawing/2014/main" id="{6026B833-C862-7147-8D14-F2D98698E78B}"/>
              </a:ext>
            </a:extLst>
          </p:cNvPr>
          <p:cNvSpPr txBox="1">
            <a:spLocks/>
          </p:cNvSpPr>
          <p:nvPr/>
        </p:nvSpPr>
        <p:spPr>
          <a:xfrm>
            <a:off x="457200" y="1912882"/>
            <a:ext cx="8229600" cy="421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500"/>
              </a:spcAft>
              <a:buFont typeface="Arial"/>
              <a:buNone/>
            </a:pPr>
            <a:r>
              <a:rPr lang="en-US" dirty="0">
                <a:latin typeface="Avenir Book" panose="02000503020000020003" pitchFamily="2" charset="0"/>
              </a:rPr>
              <a:t>Pastor leads: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Sets goals related to the mission.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Pours into staff and elders.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Reviews staff goals and performance.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Key in selecting the right staff.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p26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02FBDEE0-71F8-B244-921C-2E3258FF0F53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  <p:sp>
        <p:nvSpPr>
          <p:cNvPr id="9" name="Google Shape;159;p22">
            <a:extLst>
              <a:ext uri="{FF2B5EF4-FFF2-40B4-BE49-F238E27FC236}">
                <a16:creationId xmlns:a16="http://schemas.microsoft.com/office/drawing/2014/main" id="{B670A41A-BE16-DE4A-85F6-59A5EFEA7EB9}"/>
              </a:ext>
            </a:extLst>
          </p:cNvPr>
          <p:cNvSpPr txBox="1">
            <a:spLocks/>
          </p:cNvSpPr>
          <p:nvPr/>
        </p:nvSpPr>
        <p:spPr>
          <a:xfrm>
            <a:off x="457200" y="1912882"/>
            <a:ext cx="8229600" cy="421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500"/>
              </a:spcAft>
              <a:buFont typeface="Arial"/>
              <a:buNone/>
            </a:pPr>
            <a:r>
              <a:rPr lang="en-US" dirty="0">
                <a:latin typeface="Avenir Book" panose="02000503020000020003" pitchFamily="2" charset="0"/>
              </a:rPr>
              <a:t>Staff: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Sets goals and report to pastor.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Pastor equips them to lead.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Are also equipping others in the congregation.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7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1" name="Google Shape;201;p27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6E6AF3F7-20B3-1A4A-9608-3BFCD20A505E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  <p:sp>
        <p:nvSpPr>
          <p:cNvPr id="9" name="Google Shape;159;p22">
            <a:extLst>
              <a:ext uri="{FF2B5EF4-FFF2-40B4-BE49-F238E27FC236}">
                <a16:creationId xmlns:a16="http://schemas.microsoft.com/office/drawing/2014/main" id="{75A64EB5-6B6F-AF4D-BCD9-D759220D74E7}"/>
              </a:ext>
            </a:extLst>
          </p:cNvPr>
          <p:cNvSpPr txBox="1">
            <a:spLocks/>
          </p:cNvSpPr>
          <p:nvPr/>
        </p:nvSpPr>
        <p:spPr>
          <a:xfrm>
            <a:off x="457200" y="1912882"/>
            <a:ext cx="8229600" cy="421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500"/>
              </a:spcAft>
              <a:buFont typeface="Arial"/>
              <a:buNone/>
            </a:pPr>
            <a:r>
              <a:rPr lang="en-US" dirty="0">
                <a:latin typeface="Avenir Book" panose="02000503020000020003" pitchFamily="2" charset="0"/>
              </a:rPr>
              <a:t>Session: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Makes policies.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Holds pastor accountable.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Speaks with one voice through the policies.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Alters policies as needed.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Fiduciary responsibilities.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Empower and resource the pastor.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8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9" name="Google Shape;209;p28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5572BCD2-1B8A-3248-AD42-3F2CCA6CA7E8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  <p:sp>
        <p:nvSpPr>
          <p:cNvPr id="9" name="Google Shape;159;p22">
            <a:extLst>
              <a:ext uri="{FF2B5EF4-FFF2-40B4-BE49-F238E27FC236}">
                <a16:creationId xmlns:a16="http://schemas.microsoft.com/office/drawing/2014/main" id="{A12C4774-E567-2D47-9ADF-7F2A2CC31947}"/>
              </a:ext>
            </a:extLst>
          </p:cNvPr>
          <p:cNvSpPr txBox="1">
            <a:spLocks/>
          </p:cNvSpPr>
          <p:nvPr/>
        </p:nvSpPr>
        <p:spPr>
          <a:xfrm>
            <a:off x="457200" y="1912882"/>
            <a:ext cx="8229600" cy="421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500"/>
              </a:spcAft>
              <a:buFont typeface="Arial"/>
              <a:buNone/>
            </a:pPr>
            <a:r>
              <a:rPr lang="en-US" dirty="0">
                <a:latin typeface="Avenir Book" panose="02000503020000020003" pitchFamily="2" charset="0"/>
              </a:rPr>
              <a:t>Session (continued):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Participate in long range planning.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Develops leaders and future elders.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Help pastor cast vision.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Stand up to the detractors.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Ensure that the mission is funded.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9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7" name="Google Shape;217;p29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E65A9C2C-171F-5048-8D64-134F1CCB4F59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  <p:sp>
        <p:nvSpPr>
          <p:cNvPr id="9" name="Google Shape;159;p22">
            <a:extLst>
              <a:ext uri="{FF2B5EF4-FFF2-40B4-BE49-F238E27FC236}">
                <a16:creationId xmlns:a16="http://schemas.microsoft.com/office/drawing/2014/main" id="{0965FBF8-EA5A-1C46-868D-DF938E0ED2B3}"/>
              </a:ext>
            </a:extLst>
          </p:cNvPr>
          <p:cNvSpPr txBox="1">
            <a:spLocks/>
          </p:cNvSpPr>
          <p:nvPr/>
        </p:nvSpPr>
        <p:spPr>
          <a:xfrm>
            <a:off x="457200" y="1912882"/>
            <a:ext cx="8229600" cy="421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500"/>
              </a:spcAft>
              <a:buFont typeface="Arial"/>
              <a:buNone/>
            </a:pPr>
            <a:r>
              <a:rPr lang="en-US" dirty="0">
                <a:latin typeface="Avenir Book" panose="02000503020000020003" pitchFamily="2" charset="0"/>
              </a:rPr>
              <a:t>Policies are written for 3 categories:</a:t>
            </a:r>
          </a:p>
          <a:p>
            <a:pPr>
              <a:spcBef>
                <a:spcPts val="64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Mission Outcomes</a:t>
            </a:r>
          </a:p>
          <a:p>
            <a:pPr lvl="1">
              <a:spcBef>
                <a:spcPts val="64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Categories in which annual goals are established.</a:t>
            </a:r>
          </a:p>
          <a:p>
            <a:pPr>
              <a:spcBef>
                <a:spcPts val="64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Boundary Policies</a:t>
            </a:r>
          </a:p>
          <a:p>
            <a:pPr lvl="1">
              <a:spcBef>
                <a:spcPts val="64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The pastor shall not…</a:t>
            </a:r>
          </a:p>
          <a:p>
            <a:pPr>
              <a:spcBef>
                <a:spcPts val="64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Accountability Policies</a:t>
            </a:r>
          </a:p>
          <a:p>
            <a:pPr lvl="1">
              <a:spcBef>
                <a:spcPts val="64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Session/Pastor relationship and processes.</a:t>
            </a:r>
          </a:p>
          <a:p>
            <a:pPr marL="114300" indent="0">
              <a:spcBef>
                <a:spcPts val="0"/>
              </a:spcBef>
              <a:buSzPct val="114000"/>
              <a:buNone/>
            </a:pPr>
            <a:endParaRPr lang="en-US" sz="2800" dirty="0">
              <a:latin typeface="Avenir Book" panose="02000503020000020003" pitchFamily="2" charset="0"/>
            </a:endParaRPr>
          </a:p>
          <a:p>
            <a:pPr marL="114300" indent="0">
              <a:spcBef>
                <a:spcPts val="0"/>
              </a:spcBef>
              <a:buSzPct val="114000"/>
              <a:buNone/>
            </a:pPr>
            <a:r>
              <a:rPr lang="en-US" sz="2800" dirty="0">
                <a:latin typeface="Avenir Book" panose="02000503020000020003" pitchFamily="2" charset="0"/>
              </a:rPr>
              <a:t>See Guiding Principles document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5" name="Google Shape;225;p30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64B1503D-6ED3-CE45-A652-DFE920850BD3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  <p:sp>
        <p:nvSpPr>
          <p:cNvPr id="9" name="Google Shape;159;p22">
            <a:extLst>
              <a:ext uri="{FF2B5EF4-FFF2-40B4-BE49-F238E27FC236}">
                <a16:creationId xmlns:a16="http://schemas.microsoft.com/office/drawing/2014/main" id="{C79BB43A-4CBE-CD45-84E4-8C73FDFBA7B3}"/>
              </a:ext>
            </a:extLst>
          </p:cNvPr>
          <p:cNvSpPr txBox="1">
            <a:spLocks/>
          </p:cNvSpPr>
          <p:nvPr/>
        </p:nvSpPr>
        <p:spPr>
          <a:xfrm>
            <a:off x="457200" y="1912882"/>
            <a:ext cx="8229600" cy="421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500"/>
              </a:spcAft>
              <a:buFont typeface="Arial"/>
              <a:buNone/>
            </a:pPr>
            <a:r>
              <a:rPr lang="en-US" dirty="0">
                <a:latin typeface="Avenir Book" panose="02000503020000020003" pitchFamily="2" charset="0"/>
              </a:rPr>
              <a:t>Session Meetings: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Clerk and Pastor set the agenda.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Consent agenda.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Pastor spends time on leadership development.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Pastor updates on goals.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Pray for the congregation and mission.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Select staff report on goals.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1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Google Shape;233;p31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CE2BDD92-CF8D-8446-A030-3508073CDBCA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  <p:sp>
        <p:nvSpPr>
          <p:cNvPr id="9" name="Google Shape;159;p22">
            <a:extLst>
              <a:ext uri="{FF2B5EF4-FFF2-40B4-BE49-F238E27FC236}">
                <a16:creationId xmlns:a16="http://schemas.microsoft.com/office/drawing/2014/main" id="{A8820E87-1C65-4144-B479-FB8B1C79C349}"/>
              </a:ext>
            </a:extLst>
          </p:cNvPr>
          <p:cNvSpPr txBox="1">
            <a:spLocks/>
          </p:cNvSpPr>
          <p:nvPr/>
        </p:nvSpPr>
        <p:spPr>
          <a:xfrm>
            <a:off x="457200" y="1912882"/>
            <a:ext cx="8229600" cy="421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500"/>
              </a:spcAft>
              <a:buFont typeface="Arial"/>
              <a:buNone/>
            </a:pPr>
            <a:r>
              <a:rPr lang="en-US" dirty="0">
                <a:latin typeface="Avenir Book" panose="02000503020000020003" pitchFamily="2" charset="0"/>
              </a:rPr>
              <a:t>Paradigm Shifts: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No need for committee structures.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Elders now can focus on discipleship and leader development.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Staff does all of the managing instead of elders.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Pastor as CEO is actually a good thing.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dirty="0">
                <a:latin typeface="Avenir Heavy" panose="02000503020000020003" pitchFamily="2" charset="0"/>
              </a:rPr>
              <a:t>Presbyterian Governance</a:t>
            </a:r>
            <a:endParaRPr sz="4000" b="1" dirty="0">
              <a:latin typeface="Avenir Heavy" panose="02000503020000020003" pitchFamily="2" charset="0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457200" y="1965434"/>
            <a:ext cx="8229600" cy="4160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800" dirty="0">
                <a:latin typeface="Avenir Book" panose="02000503020000020003" pitchFamily="2" charset="0"/>
              </a:rPr>
              <a:t>We need to rethink how we use Presbyterian governance in a way that optimizes success in our mission. </a:t>
            </a:r>
          </a:p>
          <a:p>
            <a:pPr marL="2032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en-US" sz="2800" dirty="0">
              <a:latin typeface="Avenir Book" panose="02000503020000020003" pitchFamily="2" charset="0"/>
            </a:endParaRPr>
          </a:p>
          <a:p>
            <a:pPr marL="2032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800" dirty="0">
                <a:latin typeface="Avenir Book" panose="02000503020000020003" pitchFamily="2" charset="0"/>
              </a:rPr>
              <a:t>Is there a better leadership design for this time in our church?</a:t>
            </a:r>
            <a:endParaRPr sz="2800" dirty="0">
              <a:latin typeface="Avenir Book" panose="02000503020000020003" pitchFamily="2" charset="0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4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2"/>
          <p:cNvSpPr txBox="1">
            <a:spLocks noGrp="1"/>
          </p:cNvSpPr>
          <p:nvPr>
            <p:ph type="body" idx="1"/>
          </p:nvPr>
        </p:nvSpPr>
        <p:spPr>
          <a:xfrm>
            <a:off x="457200" y="2007476"/>
            <a:ext cx="8229600" cy="4118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4000" dirty="0">
              <a:latin typeface="Avenir Book" panose="02000503020000020003" pitchFamily="2" charset="0"/>
            </a:endParaRPr>
          </a:p>
          <a:p>
            <a:pPr marL="203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4000" dirty="0">
              <a:latin typeface="Avenir Book" panose="02000503020000020003" pitchFamily="2" charset="0"/>
            </a:endParaRPr>
          </a:p>
          <a:p>
            <a:pPr marL="2032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4000" dirty="0">
                <a:latin typeface="Avenir Book" panose="02000503020000020003" pitchFamily="2" charset="0"/>
              </a:rPr>
              <a:t>Questions?</a:t>
            </a:r>
            <a:endParaRPr sz="4000" dirty="0">
              <a:latin typeface="Avenir Book" panose="02000503020000020003" pitchFamily="2" charset="0"/>
            </a:endParaRPr>
          </a:p>
          <a:p>
            <a:pPr marL="203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4000" dirty="0">
                <a:latin typeface="Avenir Book" panose="02000503020000020003" pitchFamily="2" charset="0"/>
              </a:rPr>
              <a:t> </a:t>
            </a:r>
            <a:endParaRPr sz="4000" dirty="0">
              <a:latin typeface="Avenir Book" panose="02000503020000020003" pitchFamily="2" charset="0"/>
            </a:endParaRPr>
          </a:p>
        </p:txBody>
      </p:sp>
      <p:sp>
        <p:nvSpPr>
          <p:cNvPr id="240" name="Google Shape;240;p32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1" name="Google Shape;241;p32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C34833B5-1075-0940-8FDA-84C292210BD8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Avenir Heavy" panose="02000503020000020003" pitchFamily="2" charset="0"/>
              </a:rPr>
              <a:t>But first, clarity….</a:t>
            </a:r>
            <a:endParaRPr b="1" dirty="0">
              <a:latin typeface="Avenir Heavy" panose="02000503020000020003" pitchFamily="2" charset="0"/>
            </a:endParaRPr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457200" y="2007476"/>
            <a:ext cx="8229600" cy="4118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0400" indent="-457200">
              <a:spcBef>
                <a:spcPts val="0"/>
              </a:spcBef>
              <a:buSzPts val="3200"/>
            </a:pPr>
            <a:r>
              <a:rPr lang="en-US" sz="2800" dirty="0">
                <a:latin typeface="Avenir Book" panose="02000503020000020003" pitchFamily="2" charset="0"/>
              </a:rPr>
              <a:t>Clarity isn’t the only thing, but it changes everything.</a:t>
            </a:r>
            <a:endParaRPr sz="2800" dirty="0">
              <a:latin typeface="Avenir Book" panose="02000503020000020003" pitchFamily="2" charset="0"/>
            </a:endParaRPr>
          </a:p>
          <a:p>
            <a:pPr marL="660400" indent="-457200">
              <a:spcBef>
                <a:spcPts val="0"/>
              </a:spcBef>
              <a:buSzPts val="3200"/>
            </a:pPr>
            <a:endParaRPr sz="2800" dirty="0">
              <a:latin typeface="Avenir Book" panose="02000503020000020003" pitchFamily="2" charset="0"/>
            </a:endParaRPr>
          </a:p>
          <a:p>
            <a:pPr marL="660400" indent="-457200">
              <a:spcBef>
                <a:spcPts val="0"/>
              </a:spcBef>
              <a:buSzPts val="3200"/>
            </a:pPr>
            <a:r>
              <a:rPr lang="en-US" sz="2800" dirty="0">
                <a:latin typeface="Avenir Book" panose="02000503020000020003" pitchFamily="2" charset="0"/>
              </a:rPr>
              <a:t>Most churches are unclear on what they are ultimately doing.</a:t>
            </a:r>
            <a:endParaRPr sz="2800" dirty="0">
              <a:latin typeface="Avenir Book" panose="02000503020000020003" pitchFamily="2" charset="0"/>
            </a:endParaRPr>
          </a:p>
          <a:p>
            <a:pPr marL="660400" indent="-457200">
              <a:spcBef>
                <a:spcPts val="0"/>
              </a:spcBef>
              <a:buSzPts val="3200"/>
            </a:pPr>
            <a:endParaRPr sz="2800" dirty="0">
              <a:latin typeface="Avenir Book" panose="02000503020000020003" pitchFamily="2" charset="0"/>
            </a:endParaRPr>
          </a:p>
          <a:p>
            <a:pPr marL="660400" indent="-457200">
              <a:spcBef>
                <a:spcPts val="0"/>
              </a:spcBef>
              <a:buSzPts val="3200"/>
            </a:pPr>
            <a:r>
              <a:rPr lang="en-US" sz="2800" dirty="0">
                <a:latin typeface="Avenir Book" panose="02000503020000020003" pitchFamily="2" charset="0"/>
              </a:rPr>
              <a:t>Most churches are unclear on where they are going.</a:t>
            </a:r>
            <a:endParaRPr sz="2800" dirty="0">
              <a:latin typeface="Avenir Book" panose="02000503020000020003" pitchFamily="2" charset="0"/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5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Avenir Heavy" panose="02000503020000020003" pitchFamily="2" charset="0"/>
              </a:rPr>
              <a:t>5 Irreducible Questions</a:t>
            </a:r>
            <a:endParaRPr b="1" dirty="0">
              <a:latin typeface="Avenir Heavy" panose="02000503020000020003" pitchFamily="2" charset="0"/>
            </a:endParaRPr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457200" y="1965434"/>
            <a:ext cx="8229600" cy="416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29768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What are we doing? </a:t>
            </a:r>
            <a:r>
              <a:rPr lang="en-US" sz="2800" i="1" dirty="0">
                <a:latin typeface="Avenir Medium Oblique" panose="02000503020000020003" pitchFamily="2" charset="0"/>
              </a:rPr>
              <a:t>Our missional mandate.</a:t>
            </a:r>
            <a:endParaRPr sz="2800" i="1" dirty="0">
              <a:latin typeface="Avenir Medium Oblique" panose="02000503020000020003" pitchFamily="2" charset="0"/>
            </a:endParaRPr>
          </a:p>
          <a:p>
            <a:pPr lvl="0" indent="-429768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Why are we doing it? </a:t>
            </a:r>
            <a:r>
              <a:rPr lang="en-US" sz="2800" i="1" dirty="0">
                <a:latin typeface="Avenir Medium Oblique" panose="02000503020000020003" pitchFamily="2" charset="0"/>
              </a:rPr>
              <a:t>Our missional motives.</a:t>
            </a:r>
            <a:endParaRPr sz="2800" i="1" dirty="0">
              <a:latin typeface="Avenir Medium Oblique" panose="02000503020000020003" pitchFamily="2" charset="0"/>
            </a:endParaRPr>
          </a:p>
          <a:p>
            <a:pPr lvl="0" indent="-429768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How are we doing it? </a:t>
            </a:r>
            <a:r>
              <a:rPr lang="en-US" sz="2800" i="1" dirty="0">
                <a:latin typeface="Avenir Medium Oblique" panose="02000503020000020003" pitchFamily="2" charset="0"/>
              </a:rPr>
              <a:t>Our missional map.</a:t>
            </a:r>
            <a:endParaRPr sz="2800" i="1" dirty="0">
              <a:latin typeface="Avenir Medium Oblique" panose="02000503020000020003" pitchFamily="2" charset="0"/>
            </a:endParaRPr>
          </a:p>
          <a:p>
            <a:pPr lvl="0" indent="-429768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When are we successful? </a:t>
            </a:r>
            <a:r>
              <a:rPr lang="en-US" sz="2800" i="1" dirty="0">
                <a:latin typeface="Avenir Medium Oblique" panose="02000503020000020003" pitchFamily="2" charset="0"/>
              </a:rPr>
              <a:t>Our missional marks.</a:t>
            </a:r>
            <a:endParaRPr sz="2800" i="1" dirty="0">
              <a:latin typeface="Avenir Medium Oblique" panose="02000503020000020003" pitchFamily="2" charset="0"/>
            </a:endParaRPr>
          </a:p>
          <a:p>
            <a:pPr lvl="0" indent="-429768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Where is God taking us? </a:t>
            </a:r>
            <a:r>
              <a:rPr lang="en-US" sz="2800" i="1" dirty="0">
                <a:latin typeface="Avenir Medium Oblique" panose="02000503020000020003" pitchFamily="2" charset="0"/>
              </a:rPr>
              <a:t>Our missional mountaintop/milestones.</a:t>
            </a:r>
            <a:endParaRPr sz="2800" i="1" dirty="0">
              <a:latin typeface="Avenir Medium Oblique" panose="02000503020000020003" pitchFamily="2" charset="0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16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Avenir Heavy" panose="02000503020000020003" pitchFamily="2" charset="0"/>
              </a:rPr>
              <a:t>Vision Frame</a:t>
            </a:r>
            <a:endParaRPr b="1" dirty="0">
              <a:latin typeface="Avenir Heavy" panose="02000503020000020003" pitchFamily="2" charset="0"/>
            </a:endParaRPr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995854" y="6080097"/>
            <a:ext cx="6963103" cy="503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800" dirty="0">
                <a:latin typeface="Avenir Book" panose="02000503020000020003" pitchFamily="2" charset="0"/>
              </a:rPr>
              <a:t>Source: </a:t>
            </a:r>
            <a:r>
              <a:rPr lang="en-US" sz="2800" i="1" dirty="0">
                <a:latin typeface="Avenir Book" panose="02000503020000020003" pitchFamily="2" charset="0"/>
              </a:rPr>
              <a:t>Church Unique</a:t>
            </a:r>
            <a:endParaRPr sz="2800" i="1" dirty="0">
              <a:latin typeface="Avenir Book" panose="02000503020000020003" pitchFamily="2" charset="0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17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27750" y="2008898"/>
            <a:ext cx="3888499" cy="388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  <a:endParaRPr b="1" dirty="0">
              <a:latin typeface="Avenir Heavy" panose="02000503020000020003" pitchFamily="2" charset="0"/>
            </a:endParaRPr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457200" y="1902372"/>
            <a:ext cx="8229600" cy="422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500"/>
              </a:spcAft>
              <a:buSzPct val="114000"/>
              <a:buNone/>
            </a:pPr>
            <a:r>
              <a:rPr lang="en-US" dirty="0">
                <a:latin typeface="Avenir Book" panose="02000503020000020003" pitchFamily="2" charset="0"/>
              </a:rPr>
              <a:t>Things to consider:</a:t>
            </a: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We don’t see a particular governance style adopted by Jesus in the Scriptures.</a:t>
            </a:r>
            <a:endParaRPr sz="2800" dirty="0">
              <a:latin typeface="Avenir Book" panose="02000503020000020003" pitchFamily="2" charset="0"/>
            </a:endParaRP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Most governance structures are in place to maintain the organization, not advance the mission.</a:t>
            </a:r>
            <a:endParaRPr sz="2800" dirty="0">
              <a:latin typeface="Avenir Book" panose="02000503020000020003" pitchFamily="2" charset="0"/>
            </a:endParaRPr>
          </a:p>
          <a:p>
            <a:pPr>
              <a:spcBef>
                <a:spcPts val="0"/>
              </a:spcBef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Today’s structures reflect a lack of trust and high control.</a:t>
            </a:r>
            <a:endParaRPr sz="2800" dirty="0">
              <a:latin typeface="Avenir Book" panose="02000503020000020003" pitchFamily="2" charset="0"/>
            </a:endParaRPr>
          </a:p>
          <a:p>
            <a:pPr marL="203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4000"/>
              <a:buNone/>
            </a:pPr>
            <a:endParaRPr sz="2800" dirty="0">
              <a:latin typeface="Avenir Book" panose="02000503020000020003" pitchFamily="2" charset="0"/>
            </a:endParaRPr>
          </a:p>
        </p:txBody>
      </p:sp>
      <p:sp>
        <p:nvSpPr>
          <p:cNvPr id="128" name="Google Shape;128;p18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18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457200" y="2028496"/>
            <a:ext cx="8229600" cy="4097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800" dirty="0">
                <a:latin typeface="Avenir Book" panose="02000503020000020003" pitchFamily="2" charset="0"/>
              </a:rPr>
              <a:t>In any governance model that works, there must be a good balance of responsibility, authority and accountability.</a:t>
            </a:r>
            <a:endParaRPr sz="2800" dirty="0">
              <a:latin typeface="Avenir Book" panose="02000503020000020003" pitchFamily="2" charset="0"/>
            </a:endParaRPr>
          </a:p>
        </p:txBody>
      </p:sp>
      <p:sp>
        <p:nvSpPr>
          <p:cNvPr id="136" name="Google Shape;136;p19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19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2E0D1F51-181B-8348-A6D3-350021FE0597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type="body" idx="1"/>
          </p:nvPr>
        </p:nvSpPr>
        <p:spPr>
          <a:xfrm>
            <a:off x="457200" y="1975944"/>
            <a:ext cx="8229600" cy="4150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500"/>
              </a:spcAft>
              <a:buSzPct val="114000"/>
              <a:buNone/>
            </a:pPr>
            <a:r>
              <a:rPr lang="en-US" dirty="0">
                <a:latin typeface="Avenir Book" panose="02000503020000020003" pitchFamily="2" charset="0"/>
              </a:rPr>
              <a:t>Responsibility: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Clearly stated.</a:t>
            </a:r>
            <a:endParaRPr sz="2800" dirty="0">
              <a:latin typeface="Avenir Book" panose="02000503020000020003" pitchFamily="2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Understood by all.</a:t>
            </a:r>
            <a:endParaRPr sz="2800" dirty="0">
              <a:latin typeface="Avenir Book" panose="02000503020000020003" pitchFamily="2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Agreed by all.</a:t>
            </a:r>
            <a:endParaRPr sz="2800" dirty="0">
              <a:latin typeface="Avenir Book" panose="02000503020000020003" pitchFamily="2" charset="0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latin typeface="Avenir Book" panose="02000503020000020003" pitchFamily="2" charset="0"/>
            </a:endParaRPr>
          </a:p>
        </p:txBody>
      </p:sp>
      <p:sp>
        <p:nvSpPr>
          <p:cNvPr id="144" name="Google Shape;144;p20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p20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EF355A69-CE87-A441-88A1-A5D3AE79F5EF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>
            <a:spLocks noGrp="1"/>
          </p:cNvSpPr>
          <p:nvPr>
            <p:ph type="body" idx="1"/>
          </p:nvPr>
        </p:nvSpPr>
        <p:spPr>
          <a:xfrm>
            <a:off x="457200" y="1954924"/>
            <a:ext cx="8229600" cy="4171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500"/>
              </a:spcAft>
              <a:buSzPts val="1800"/>
              <a:buNone/>
            </a:pPr>
            <a:r>
              <a:rPr lang="en-US" dirty="0">
                <a:latin typeface="Avenir Book" panose="02000503020000020003" pitchFamily="2" charset="0"/>
              </a:rPr>
              <a:t>Authority: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Clear who has what.</a:t>
            </a:r>
            <a:endParaRPr sz="2800" dirty="0">
              <a:latin typeface="Avenir Book" panose="02000503020000020003" pitchFamily="2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Clear what is permitted.</a:t>
            </a:r>
            <a:endParaRPr sz="2800" dirty="0">
              <a:latin typeface="Avenir Book" panose="02000503020000020003" pitchFamily="2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14000"/>
              <a:buChar char="•"/>
            </a:pPr>
            <a:r>
              <a:rPr lang="en-US" sz="2800" dirty="0">
                <a:latin typeface="Avenir Book" panose="02000503020000020003" pitchFamily="2" charset="0"/>
              </a:rPr>
              <a:t>Clear what isn’t permitted.</a:t>
            </a:r>
            <a:endParaRPr sz="2800" dirty="0">
              <a:latin typeface="Avenir Book" panose="02000503020000020003" pitchFamily="2" charset="0"/>
            </a:endParaRPr>
          </a:p>
        </p:txBody>
      </p:sp>
      <p:sp>
        <p:nvSpPr>
          <p:cNvPr id="152" name="Google Shape;152;p21"/>
          <p:cNvSpPr/>
          <p:nvPr/>
        </p:nvSpPr>
        <p:spPr>
          <a:xfrm>
            <a:off x="-317484" y="1417638"/>
            <a:ext cx="10290300" cy="1827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21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8">
            <a:extLst>
              <a:ext uri="{FF2B5EF4-FFF2-40B4-BE49-F238E27FC236}">
                <a16:creationId xmlns:a16="http://schemas.microsoft.com/office/drawing/2014/main" id="{8A0B0488-31B4-F847-8CE9-755DBBD24681}"/>
              </a:ext>
            </a:extLst>
          </p:cNvPr>
          <p:cNvSpPr txBox="1">
            <a:spLocks/>
          </p:cNvSpPr>
          <p:nvPr/>
        </p:nvSpPr>
        <p:spPr>
          <a:xfrm>
            <a:off x="609600" y="269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b="1" dirty="0">
                <a:latin typeface="Avenir Heavy" panose="02000503020000020003" pitchFamily="2" charset="0"/>
              </a:rPr>
              <a:t>Leading in Mission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10306</TotalTime>
  <Words>581</Words>
  <Application>Microsoft Macintosh PowerPoint</Application>
  <PresentationFormat>On-screen Show (4:3)</PresentationFormat>
  <Paragraphs>105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Avenir Book</vt:lpstr>
      <vt:lpstr>Avenir Heavy</vt:lpstr>
      <vt:lpstr>Avenir Medium Oblique</vt:lpstr>
      <vt:lpstr>Calibri</vt:lpstr>
      <vt:lpstr>Courier New</vt:lpstr>
      <vt:lpstr>Presentation1</vt:lpstr>
      <vt:lpstr>Pastor as Leader</vt:lpstr>
      <vt:lpstr>Presbyterian Governance</vt:lpstr>
      <vt:lpstr>But first, clarity….</vt:lpstr>
      <vt:lpstr>5 Irreducible Questions</vt:lpstr>
      <vt:lpstr>Vision Frame</vt:lpstr>
      <vt:lpstr>Leading in 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 as Leader</dc:title>
  <cp:lastModifiedBy>ECO Office</cp:lastModifiedBy>
  <cp:revision>11</cp:revision>
  <dcterms:modified xsi:type="dcterms:W3CDTF">2020-05-18T22:54:30Z</dcterms:modified>
</cp:coreProperties>
</file>