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85" r:id="rId5"/>
    <p:sldId id="258" r:id="rId6"/>
    <p:sldId id="287" r:id="rId7"/>
    <p:sldId id="261" r:id="rId8"/>
    <p:sldId id="263" r:id="rId9"/>
    <p:sldId id="264" r:id="rId10"/>
    <p:sldId id="265" r:id="rId11"/>
    <p:sldId id="267" r:id="rId12"/>
    <p:sldId id="274" r:id="rId13"/>
    <p:sldId id="275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15"/>
    <p:restoredTop sz="93197"/>
  </p:normalViewPr>
  <p:slideViewPr>
    <p:cSldViewPr snapToGrid="0">
      <p:cViewPr varScale="1">
        <p:scale>
          <a:sx n="119" d="100"/>
          <a:sy n="119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73B0A-30FC-6F44-92D2-D4304DD4487B}" type="datetimeFigureOut">
              <a:rPr lang="en-US" smtClean="0"/>
              <a:t>7/27/20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47569-3F09-9549-AD02-FEF81EB1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0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42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1903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851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1280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755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4397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5115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882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EFEFEF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824000" y="2151784"/>
            <a:ext cx="4255500" cy="24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5732"/>
              </a:buClr>
              <a:buSzPts val="3600"/>
              <a:buNone/>
              <a:defRPr sz="3600">
                <a:solidFill>
                  <a:srgbClr val="1B5732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824000" y="4795067"/>
            <a:ext cx="4255500" cy="9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B33D"/>
              </a:buClr>
              <a:buSzPts val="1600"/>
              <a:buFont typeface="Avenir"/>
              <a:buNone/>
              <a:defRPr sz="1600">
                <a:solidFill>
                  <a:srgbClr val="8FB33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00000000-1234-1234-1234-123412341234}" type="slidenum">
              <a:rPr lang="en-US">
                <a:solidFill>
                  <a:srgbClr val="A0BE5A"/>
                </a:solidFill>
              </a:rPr>
              <a:pPr/>
              <a:t>‹#›</a:t>
            </a:fld>
            <a:endParaRPr>
              <a:solidFill>
                <a:srgbClr val="A0BE5A"/>
              </a:solidFill>
            </a:endParaRPr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10551" y="1023201"/>
            <a:ext cx="1720675" cy="475439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1B5732">
                <a:alpha val="49803"/>
              </a:srgbClr>
            </a:outerShdw>
          </a:effectLst>
        </p:spPr>
      </p:pic>
      <p:sp>
        <p:nvSpPr>
          <p:cNvPr id="19" name="Google Shape;19;p3"/>
          <p:cNvSpPr/>
          <p:nvPr/>
        </p:nvSpPr>
        <p:spPr>
          <a:xfrm>
            <a:off x="815750" y="4696029"/>
            <a:ext cx="4272000" cy="52000"/>
          </a:xfrm>
          <a:prstGeom prst="roundRect">
            <a:avLst>
              <a:gd name="adj" fmla="val 16667"/>
            </a:avLst>
          </a:prstGeom>
          <a:solidFill>
            <a:srgbClr val="FF5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(White Leaf)">
  <p:cSld name="Section header 1 (White Leaf)">
    <p:bg>
      <p:bgPr>
        <a:solidFill>
          <a:srgbClr val="FFFFFF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50850" y="66800"/>
            <a:ext cx="9042300" cy="6724400"/>
          </a:xfrm>
          <a:prstGeom prst="roundRect">
            <a:avLst>
              <a:gd name="adj" fmla="val 4883"/>
            </a:avLst>
          </a:prstGeom>
          <a:solidFill>
            <a:srgbClr val="8FB33D">
              <a:alpha val="8470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45700" y="2180400"/>
            <a:ext cx="5857800" cy="24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7519400" y="385401"/>
            <a:ext cx="2237350" cy="622404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1B5732">
                <a:alpha val="49803"/>
              </a:srgbClr>
            </a:outerShdw>
          </a:effec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(White Leaf) 1 1">
  <p:cSld name="Section header 1 (White Leaf) 1 1">
    <p:bg>
      <p:bgPr>
        <a:solidFill>
          <a:srgbClr val="FFFFFF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4962400" y="1687000"/>
            <a:ext cx="3790200" cy="4866800"/>
          </a:xfrm>
          <a:prstGeom prst="roundRect">
            <a:avLst>
              <a:gd name="adj" fmla="val 4883"/>
            </a:avLst>
          </a:prstGeom>
          <a:solidFill>
            <a:srgbClr val="8FB33D">
              <a:alpha val="8470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  <p:cxnSp>
        <p:nvCxnSpPr>
          <p:cNvPr id="26" name="Google Shape;26;p5"/>
          <p:cNvCxnSpPr/>
          <p:nvPr/>
        </p:nvCxnSpPr>
        <p:spPr>
          <a:xfrm flipH="1">
            <a:off x="4580325" y="1670467"/>
            <a:ext cx="12900" cy="47364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7" name="Google Shape;27;p5"/>
          <p:cNvPicPr preferRelativeResize="0"/>
          <p:nvPr/>
        </p:nvPicPr>
        <p:blipFill rotWithShape="1">
          <a:blip r:embed="rId2">
            <a:alphaModFix amt="19000"/>
          </a:blip>
          <a:srcRect/>
          <a:stretch/>
        </p:blipFill>
        <p:spPr>
          <a:xfrm>
            <a:off x="-895000" y="102200"/>
            <a:ext cx="2334895" cy="645159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90500" y="429567"/>
            <a:ext cx="3790200" cy="1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venir"/>
                <a:ea typeface="Avenir"/>
                <a:cs typeface="Avenir"/>
                <a:sym typeface="Avenir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venir"/>
                <a:ea typeface="Avenir"/>
                <a:cs typeface="Avenir"/>
                <a:sym typeface="Avenir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venir"/>
                <a:ea typeface="Avenir"/>
                <a:cs typeface="Avenir"/>
                <a:sym typeface="Avenir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venir"/>
                <a:ea typeface="Avenir"/>
                <a:cs typeface="Avenir"/>
                <a:sym typeface="Avenir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venir"/>
                <a:ea typeface="Avenir"/>
                <a:cs typeface="Avenir"/>
                <a:sym typeface="Avenir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venir"/>
                <a:ea typeface="Avenir"/>
                <a:cs typeface="Avenir"/>
                <a:sym typeface="Avenir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venir"/>
                <a:ea typeface="Avenir"/>
                <a:cs typeface="Avenir"/>
                <a:sym typeface="Avenir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5255400" y="2161400"/>
            <a:ext cx="3039600" cy="3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412350" y="1687000"/>
            <a:ext cx="3790200" cy="4866800"/>
          </a:xfrm>
          <a:prstGeom prst="roundRect">
            <a:avLst>
              <a:gd name="adj" fmla="val 4883"/>
            </a:avLst>
          </a:prstGeom>
          <a:solidFill>
            <a:srgbClr val="8FB33D">
              <a:alpha val="84705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705350" y="2161400"/>
            <a:ext cx="3039600" cy="39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title" idx="3"/>
          </p:nvPr>
        </p:nvSpPr>
        <p:spPr>
          <a:xfrm>
            <a:off x="4962400" y="429567"/>
            <a:ext cx="3790200" cy="1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Avenir"/>
                <a:ea typeface="Avenir"/>
                <a:cs typeface="Avenir"/>
                <a:sym typeface="Avenir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Avenir"/>
                <a:ea typeface="Avenir"/>
                <a:cs typeface="Avenir"/>
                <a:sym typeface="Avenir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Avenir"/>
                <a:ea typeface="Avenir"/>
                <a:cs typeface="Avenir"/>
                <a:sym typeface="Avenir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Avenir"/>
                <a:ea typeface="Avenir"/>
                <a:cs typeface="Avenir"/>
                <a:sym typeface="Avenir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Avenir"/>
                <a:ea typeface="Avenir"/>
                <a:cs typeface="Avenir"/>
                <a:sym typeface="Avenir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Avenir"/>
                <a:ea typeface="Avenir"/>
                <a:cs typeface="Avenir"/>
                <a:sym typeface="Avenir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Avenir"/>
                <a:ea typeface="Avenir"/>
                <a:cs typeface="Avenir"/>
                <a:sym typeface="Avenir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03800" y="650933"/>
            <a:ext cx="7030500" cy="1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27425" y="2427000"/>
            <a:ext cx="3430500" cy="3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Avenir"/>
              <a:buChar char="●"/>
              <a:defRPr>
                <a:latin typeface="Avenir"/>
                <a:ea typeface="Avenir"/>
                <a:cs typeface="Avenir"/>
                <a:sym typeface="Avenir"/>
              </a:defRPr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Avenir"/>
              <a:buChar char="○"/>
              <a:defRPr>
                <a:latin typeface="Avenir"/>
                <a:ea typeface="Avenir"/>
                <a:cs typeface="Avenir"/>
                <a:sym typeface="Avenir"/>
              </a:defRPr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Avenir"/>
              <a:buChar char="■"/>
              <a:defRPr>
                <a:latin typeface="Avenir"/>
                <a:ea typeface="Avenir"/>
                <a:cs typeface="Avenir"/>
                <a:sym typeface="Avenir"/>
              </a:defRPr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Avenir"/>
              <a:buChar char="●"/>
              <a:defRPr>
                <a:latin typeface="Avenir"/>
                <a:ea typeface="Avenir"/>
                <a:cs typeface="Avenir"/>
                <a:sym typeface="Avenir"/>
              </a:defRPr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Avenir"/>
              <a:buChar char="○"/>
              <a:defRPr>
                <a:latin typeface="Avenir"/>
                <a:ea typeface="Avenir"/>
                <a:cs typeface="Avenir"/>
                <a:sym typeface="Avenir"/>
              </a:defRPr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Avenir"/>
              <a:buChar char="■"/>
              <a:defRPr>
                <a:latin typeface="Avenir"/>
                <a:ea typeface="Avenir"/>
                <a:cs typeface="Avenir"/>
                <a:sym typeface="Avenir"/>
              </a:defRPr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Avenir"/>
              <a:buChar char="●"/>
              <a:defRPr>
                <a:latin typeface="Avenir"/>
                <a:ea typeface="Avenir"/>
                <a:cs typeface="Avenir"/>
                <a:sym typeface="Avenir"/>
              </a:defRPr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Avenir"/>
              <a:buChar char="○"/>
              <a:defRPr>
                <a:latin typeface="Avenir"/>
                <a:ea typeface="Avenir"/>
                <a:cs typeface="Avenir"/>
                <a:sym typeface="Avenir"/>
              </a:defRPr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Avenir"/>
              <a:buChar char="■"/>
              <a:defRPr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589525" y="2427000"/>
            <a:ext cx="3430500" cy="3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791550" y="1494300"/>
            <a:ext cx="7560900" cy="90400"/>
          </a:xfrm>
          <a:prstGeom prst="roundRect">
            <a:avLst>
              <a:gd name="adj" fmla="val 16667"/>
            </a:avLst>
          </a:prstGeom>
          <a:solidFill>
            <a:srgbClr val="8FB3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  <p:pic>
        <p:nvPicPr>
          <p:cNvPr id="38" name="Google Shape;3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298" y="160767"/>
            <a:ext cx="643250" cy="177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286800" y="684900"/>
            <a:ext cx="7030500" cy="1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298" y="160767"/>
            <a:ext cx="643250" cy="177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1033125" y="280300"/>
            <a:ext cx="3486000" cy="13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1120125" y="2938333"/>
            <a:ext cx="3312000" cy="2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/>
          <p:nvPr/>
        </p:nvSpPr>
        <p:spPr>
          <a:xfrm>
            <a:off x="791550" y="2286733"/>
            <a:ext cx="3640500" cy="90400"/>
          </a:xfrm>
          <a:prstGeom prst="roundRect">
            <a:avLst>
              <a:gd name="adj" fmla="val 16667"/>
            </a:avLst>
          </a:prstGeom>
          <a:solidFill>
            <a:srgbClr val="8FB3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  <p:pic>
        <p:nvPicPr>
          <p:cNvPr id="46" name="Google Shape;4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298" y="160767"/>
            <a:ext cx="643250" cy="177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1132375" y="798133"/>
            <a:ext cx="3430500" cy="2653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1132375" y="3657604"/>
            <a:ext cx="3430500" cy="968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600"/>
              </a:buClr>
              <a:buSzPts val="1600"/>
              <a:buNone/>
              <a:defRPr sz="1600">
                <a:solidFill>
                  <a:srgbClr val="FF5600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03700" y="881333"/>
            <a:ext cx="3430500" cy="51608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/>
          <p:nvPr/>
        </p:nvSpPr>
        <p:spPr>
          <a:xfrm>
            <a:off x="791550" y="3509451"/>
            <a:ext cx="3942900" cy="90400"/>
          </a:xfrm>
          <a:prstGeom prst="roundRect">
            <a:avLst>
              <a:gd name="adj" fmla="val 16667"/>
            </a:avLst>
          </a:prstGeom>
          <a:solidFill>
            <a:srgbClr val="8FB3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  <p:pic>
        <p:nvPicPr>
          <p:cNvPr id="52" name="Google Shape;5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298" y="160767"/>
            <a:ext cx="643250" cy="177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955700" y="5602767"/>
            <a:ext cx="5843100" cy="7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00000000-1234-1234-1234-1234123412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  <p:pic>
        <p:nvPicPr>
          <p:cNvPr id="56" name="Google Shape;5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969" y="5320001"/>
            <a:ext cx="483650" cy="1336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Color)" type="blank">
  <p:cSld name="Blank (Color)">
    <p:bg>
      <p:bgPr>
        <a:solidFill>
          <a:srgbClr val="8FB33D">
            <a:alpha val="87058"/>
          </a:srgbClr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Color) 1">
  <p:cSld name="Blank (Color) 1">
    <p:bg>
      <p:bgPr>
        <a:solidFill>
          <a:srgbClr val="8FB33D">
            <a:alpha val="87058"/>
          </a:srgbClr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/>
          <p:nvPr/>
        </p:nvSpPr>
        <p:spPr>
          <a:xfrm>
            <a:off x="-541375" y="2902867"/>
            <a:ext cx="3495300" cy="4534800"/>
          </a:xfrm>
          <a:prstGeom prst="ellipse">
            <a:avLst/>
          </a:prstGeom>
          <a:gradFill>
            <a:gsLst>
              <a:gs pos="0">
                <a:srgbClr val="A0BE5A">
                  <a:alpha val="79215"/>
                </a:srgbClr>
              </a:gs>
              <a:gs pos="42000">
                <a:srgbClr val="8EA94F">
                  <a:alpha val="79215"/>
                </a:srgbClr>
              </a:gs>
              <a:gs pos="100000">
                <a:srgbClr val="7C9344">
                  <a:alpha val="7921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  <p:sp>
        <p:nvSpPr>
          <p:cNvPr id="60" name="Google Shape;60;p12"/>
          <p:cNvSpPr/>
          <p:nvPr/>
        </p:nvSpPr>
        <p:spPr>
          <a:xfrm>
            <a:off x="-447225" y="3248467"/>
            <a:ext cx="3142200" cy="4189200"/>
          </a:xfrm>
          <a:prstGeom prst="ellipse">
            <a:avLst/>
          </a:prstGeom>
          <a:solidFill>
            <a:srgbClr val="A0BE5A">
              <a:alpha val="42352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sz="1400"/>
          </a:p>
        </p:txBody>
      </p:sp>
      <p:pic>
        <p:nvPicPr>
          <p:cNvPr id="61" name="Google Shape;61;p12"/>
          <p:cNvPicPr preferRelativeResize="0"/>
          <p:nvPr/>
        </p:nvPicPr>
        <p:blipFill rotWithShape="1">
          <a:blip r:embed="rId2">
            <a:alphaModFix amt="79000"/>
          </a:blip>
          <a:srcRect/>
          <a:stretch/>
        </p:blipFill>
        <p:spPr>
          <a:xfrm>
            <a:off x="616039" y="3701129"/>
            <a:ext cx="1180475" cy="3283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venir"/>
              <a:buChar char="●"/>
              <a:defRPr sz="13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venir"/>
              <a:buChar char="○"/>
              <a:defRPr sz="11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venir"/>
              <a:buChar char="■"/>
              <a:defRPr sz="11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venir"/>
              <a:buChar char="●"/>
              <a:defRPr sz="11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venir"/>
              <a:buChar char="○"/>
              <a:defRPr sz="11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venir"/>
              <a:buChar char="■"/>
              <a:defRPr sz="11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venir"/>
              <a:buChar char="●"/>
              <a:defRPr sz="11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venir"/>
              <a:buChar char="○"/>
              <a:defRPr sz="11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venir"/>
              <a:buChar char="■"/>
              <a:defRPr sz="11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00000000-1234-1234-1234-1234123412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8851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504724" y="2407624"/>
            <a:ext cx="8353526" cy="2085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4000" dirty="0">
                <a:latin typeface="Avenir Heavy" panose="02000503020000020003" pitchFamily="2" charset="0"/>
              </a:rPr>
              <a:t>Implementing </a:t>
            </a:r>
            <a:br>
              <a:rPr lang="en-US" sz="4000" dirty="0">
                <a:latin typeface="Avenir Heavy" panose="02000503020000020003" pitchFamily="2" charset="0"/>
              </a:rPr>
            </a:br>
            <a:r>
              <a:rPr lang="en-US" sz="4000" dirty="0">
                <a:latin typeface="Avenir Heavy" panose="02000503020000020003" pitchFamily="2" charset="0"/>
              </a:rPr>
              <a:t>Winning on Purpose </a:t>
            </a:r>
            <a:br>
              <a:rPr lang="en-US" sz="4000" dirty="0">
                <a:latin typeface="Avenir Heavy" panose="02000503020000020003" pitchFamily="2" charset="0"/>
              </a:rPr>
            </a:br>
            <a:r>
              <a:rPr lang="en-US" sz="4000" dirty="0">
                <a:latin typeface="Avenir Heavy" panose="02000503020000020003" pitchFamily="2" charset="0"/>
              </a:rPr>
              <a:t>in your church</a:t>
            </a:r>
            <a:endParaRPr sz="4000" u="none" strike="noStrike" cap="none" dirty="0">
              <a:solidFill>
                <a:schemeClr val="dk1"/>
              </a:solidFill>
              <a:latin typeface="Avenir Heavy" panose="02000503020000020003" pitchFamily="2" charset="0"/>
              <a:ea typeface="Avenir Black" charset="0"/>
              <a:cs typeface="Avenir Black" charset="0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030879" y="4633844"/>
            <a:ext cx="7107920" cy="79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sz="2800" dirty="0">
                <a:latin typeface="Avenir Book"/>
                <a:ea typeface="Avenir"/>
                <a:cs typeface="Avenir Book"/>
                <a:sym typeface="Avenir"/>
              </a:rPr>
              <a:t>Rev. Dr. Dana </a:t>
            </a:r>
            <a:r>
              <a:rPr lang="en-US" sz="2800" dirty="0" err="1">
                <a:latin typeface="Avenir Book"/>
                <a:ea typeface="Avenir"/>
                <a:cs typeface="Avenir Book"/>
                <a:sym typeface="Avenir"/>
              </a:rPr>
              <a:t>Allin</a:t>
            </a:r>
            <a:r>
              <a:rPr lang="en-US" sz="2800" dirty="0">
                <a:latin typeface="Avenir Book"/>
                <a:ea typeface="Avenir"/>
                <a:cs typeface="Avenir Book"/>
                <a:sym typeface="Avenir"/>
              </a:rPr>
              <a:t>, </a:t>
            </a:r>
          </a:p>
          <a:p>
            <a:pPr marL="0" lvl="0" indent="0">
              <a:spcBef>
                <a:spcPts val="0"/>
              </a:spcBef>
            </a:pPr>
            <a:r>
              <a:rPr lang="en-US" sz="2800" dirty="0">
                <a:latin typeface="Avenir Book"/>
                <a:ea typeface="Avenir"/>
                <a:cs typeface="Avenir Book"/>
                <a:sym typeface="Avenir"/>
              </a:rPr>
              <a:t>ECO’s Synod Executive</a:t>
            </a:r>
          </a:p>
        </p:txBody>
      </p:sp>
      <p:sp>
        <p:nvSpPr>
          <p:cNvPr id="86" name="Google Shape;86;p13"/>
          <p:cNvSpPr/>
          <p:nvPr/>
        </p:nvSpPr>
        <p:spPr>
          <a:xfrm>
            <a:off x="-149404" y="-121401"/>
            <a:ext cx="9468487" cy="2147867"/>
          </a:xfrm>
          <a:prstGeom prst="rect">
            <a:avLst/>
          </a:prstGeom>
          <a:solidFill>
            <a:srgbClr val="7692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-231110" y="5740357"/>
            <a:ext cx="9468487" cy="1117643"/>
          </a:xfrm>
          <a:prstGeom prst="rect">
            <a:avLst/>
          </a:prstGeom>
          <a:solidFill>
            <a:srgbClr val="76923C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 descr="white eco leaf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45285" y="130746"/>
            <a:ext cx="836859" cy="1708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ctrTitle"/>
          </p:nvPr>
        </p:nvSpPr>
        <p:spPr>
          <a:xfrm>
            <a:off x="334296" y="2829261"/>
            <a:ext cx="5447071" cy="1861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Guiding Principles: Two Key Documents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17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C0BCB185-A123-0C44-8C31-718EAB6B20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latin typeface="Avenir Heavy" panose="02000503020000020003" pitchFamily="2" charset="0"/>
              </a:rPr>
              <a:t>Retained Board Authority</a:t>
            </a:r>
            <a:endParaRPr sz="40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BB37062D-95E5-FE47-9F75-79C78C5AB5BB}"/>
              </a:ext>
            </a:extLst>
          </p:cNvPr>
          <p:cNvSpPr txBox="1">
            <a:spLocks/>
          </p:cNvSpPr>
          <p:nvPr/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29768">
              <a:lnSpc>
                <a:spcPct val="114000"/>
              </a:lnSpc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What does the session retain the right to do (everything else is given to the pastor and his/her staff)? Common points of conversation: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Budget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Staff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Worship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Vision, Direction, and Goals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Statements and Policies</a:t>
            </a:r>
          </a:p>
        </p:txBody>
      </p:sp>
      <p:sp>
        <p:nvSpPr>
          <p:cNvPr id="10" name="Google Shape;95;p14">
            <a:extLst>
              <a:ext uri="{FF2B5EF4-FFF2-40B4-BE49-F238E27FC236}">
                <a16:creationId xmlns:a16="http://schemas.microsoft.com/office/drawing/2014/main" id="{AA7EB31F-7C66-5849-AAD7-DD1FBAE9C9B0}"/>
              </a:ext>
            </a:extLst>
          </p:cNvPr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96;p14" descr="ECO 1.png">
            <a:extLst>
              <a:ext uri="{FF2B5EF4-FFF2-40B4-BE49-F238E27FC236}">
                <a16:creationId xmlns:a16="http://schemas.microsoft.com/office/drawing/2014/main" id="{2CDE3772-E02D-0A41-A3B6-5B328132651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13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B6A031B2-EDC3-B14B-BF94-A6BEF822C3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u="none" strike="noStrike" cap="none" dirty="0">
                <a:solidFill>
                  <a:schemeClr val="dk1"/>
                </a:solidFill>
                <a:latin typeface="Avenir Heavy" panose="02000503020000020003" pitchFamily="2" charset="0"/>
                <a:sym typeface="Calibri"/>
              </a:rPr>
              <a:t>Lead Pastor Limitations</a:t>
            </a:r>
            <a:endParaRPr sz="40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FB036C3F-A236-8744-8CD9-9D36363C5EAF}"/>
              </a:ext>
            </a:extLst>
          </p:cNvPr>
          <p:cNvSpPr txBox="1">
            <a:spLocks/>
          </p:cNvSpPr>
          <p:nvPr/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29768">
              <a:lnSpc>
                <a:spcPct val="114000"/>
              </a:lnSpc>
              <a:buSzPct val="114000"/>
            </a:pPr>
            <a:r>
              <a:rPr lang="en-US" sz="2800" dirty="0">
                <a:latin typeface="Avenir Book" panose="02000503020000020003" pitchFamily="2" charset="0"/>
              </a:rPr>
              <a:t>What are the prohibited means for the pastor in execution of the vision?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Anything unlawful, unethical, and unbiblical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Conflict of interest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Overspend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Oversight of staff</a:t>
            </a:r>
          </a:p>
          <a:p>
            <a:pPr lvl="1" indent="-429768">
              <a:spcBef>
                <a:spcPts val="640"/>
              </a:spcBef>
              <a:buSzPct val="114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 Book" panose="02000503020000020003" pitchFamily="2" charset="0"/>
              </a:rPr>
              <a:t>Inform of potential risk</a:t>
            </a:r>
          </a:p>
        </p:txBody>
      </p:sp>
      <p:sp>
        <p:nvSpPr>
          <p:cNvPr id="10" name="Google Shape;95;p14">
            <a:extLst>
              <a:ext uri="{FF2B5EF4-FFF2-40B4-BE49-F238E27FC236}">
                <a16:creationId xmlns:a16="http://schemas.microsoft.com/office/drawing/2014/main" id="{9E3EC405-A9B4-434C-8EDB-1E4A5CA2798A}"/>
              </a:ext>
            </a:extLst>
          </p:cNvPr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96;p14" descr="ECO 1.png">
            <a:extLst>
              <a:ext uri="{FF2B5EF4-FFF2-40B4-BE49-F238E27FC236}">
                <a16:creationId xmlns:a16="http://schemas.microsoft.com/office/drawing/2014/main" id="{8953623C-AFAB-EF4B-8C8F-7AD225282B8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39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latin typeface="Avenir Heavy" panose="02000503020000020003" pitchFamily="2" charset="0"/>
              </a:rPr>
              <a:t>Goals of Kaiser Governance</a:t>
            </a:r>
            <a:endParaRPr sz="40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Align authority, responsibility, and accountability </a:t>
            </a:r>
          </a:p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Put the right responsibilities with the right people</a:t>
            </a:r>
          </a:p>
          <a:p>
            <a:pPr indent="-429768">
              <a:lnSpc>
                <a:spcPct val="114000"/>
              </a:lnSpc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venir Book" panose="02000503020000020003" pitchFamily="2" charset="0"/>
                <a:sym typeface="Calibri"/>
              </a:rPr>
              <a:t>Provide clarity about roles, responsibilities, and boundaries (called Guiding Principles)</a:t>
            </a:r>
          </a:p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Reduce friction in the system</a:t>
            </a:r>
          </a:p>
        </p:txBody>
      </p:sp>
      <p:sp>
        <p:nvSpPr>
          <p:cNvPr id="95" name="Google Shape;95;p14"/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4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 dirty="0">
                <a:latin typeface="Avenir Heavy" panose="02000503020000020003" pitchFamily="2" charset="0"/>
              </a:rPr>
              <a:t>Imagine a college football game</a:t>
            </a:r>
            <a:r>
              <a:rPr lang="mr-IN" sz="3600" b="1" dirty="0">
                <a:latin typeface="Avenir Heavy" panose="02000503020000020003" pitchFamily="2" charset="0"/>
              </a:rPr>
              <a:t>…</a:t>
            </a:r>
            <a:endParaRPr sz="36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29768">
              <a:lnSpc>
                <a:spcPct val="114000"/>
              </a:lnSpc>
              <a:buSzPct val="114000"/>
            </a:pPr>
            <a:r>
              <a:rPr lang="en-US" sz="2400" dirty="0">
                <a:latin typeface="Avenir Book" panose="02000503020000020003" pitchFamily="2" charset="0"/>
              </a:rPr>
              <a:t>The goal posts weren’t installed.</a:t>
            </a:r>
          </a:p>
          <a:p>
            <a:pPr indent="-429768">
              <a:lnSpc>
                <a:spcPct val="114000"/>
              </a:lnSpc>
              <a:buSzPct val="114000"/>
            </a:pPr>
            <a:r>
              <a:rPr lang="en-US" sz="2400" dirty="0">
                <a:latin typeface="Avenir Book" panose="02000503020000020003" pitchFamily="2" charset="0"/>
              </a:rPr>
              <a:t>The boundaries weren’t set or well marked.</a:t>
            </a:r>
          </a:p>
          <a:p>
            <a:pPr indent="-429768">
              <a:lnSpc>
                <a:spcPct val="114000"/>
              </a:lnSpc>
              <a:buSzPct val="114000"/>
            </a:pPr>
            <a:r>
              <a:rPr lang="en-US" sz="2400" dirty="0">
                <a:latin typeface="Avenir Book" panose="02000503020000020003" pitchFamily="2" charset="0"/>
              </a:rPr>
              <a:t>Rules were vague and not evenly enforced.</a:t>
            </a:r>
          </a:p>
          <a:p>
            <a:pPr indent="-429768">
              <a:lnSpc>
                <a:spcPct val="114000"/>
              </a:lnSpc>
              <a:buSzPct val="11400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venir Book" panose="02000503020000020003" pitchFamily="2" charset="0"/>
                <a:sym typeface="Calibri"/>
              </a:rPr>
              <a:t>The board of trustees called the plays.</a:t>
            </a:r>
          </a:p>
          <a:p>
            <a:pPr indent="-429768">
              <a:lnSpc>
                <a:spcPct val="114000"/>
              </a:lnSpc>
              <a:buSzPct val="114000"/>
            </a:pPr>
            <a:r>
              <a:rPr lang="en-US" sz="2400" dirty="0">
                <a:latin typeface="Avenir Book" panose="02000503020000020003" pitchFamily="2" charset="0"/>
              </a:rPr>
              <a:t>The offensive coordinator reported had to take directives from the athletic director, a particular board member, and the head coach.</a:t>
            </a:r>
            <a:endParaRPr lang="en-US" sz="2400" b="0" i="0" u="none" strike="noStrike" cap="none" dirty="0">
              <a:solidFill>
                <a:schemeClr val="dk1"/>
              </a:solidFill>
              <a:latin typeface="Avenir Book" panose="02000503020000020003" pitchFamily="2" charset="0"/>
              <a:sym typeface="Calibri"/>
            </a:endParaRPr>
          </a:p>
          <a:p>
            <a:pPr indent="-429768">
              <a:lnSpc>
                <a:spcPct val="114000"/>
              </a:lnSpc>
              <a:buSzPct val="114000"/>
            </a:pPr>
            <a:r>
              <a:rPr lang="en-US" sz="2400" dirty="0">
                <a:latin typeface="Avenir Book" panose="02000503020000020003" pitchFamily="2" charset="0"/>
              </a:rPr>
              <a:t>This would be crazy</a:t>
            </a:r>
            <a:r>
              <a:rPr lang="mr-IN" sz="2400" dirty="0">
                <a:latin typeface="Avenir Book" panose="02000503020000020003" pitchFamily="2" charset="0"/>
              </a:rPr>
              <a:t>…</a:t>
            </a:r>
            <a:r>
              <a:rPr lang="en-US" sz="2400" dirty="0">
                <a:latin typeface="Avenir Book" panose="02000503020000020003" pitchFamily="2" charset="0"/>
              </a:rPr>
              <a:t>. But the reality is that churches often operate this way.</a:t>
            </a:r>
            <a:endParaRPr lang="en-US" sz="2400" b="0" i="0" u="none" strike="noStrike" cap="none" dirty="0">
              <a:solidFill>
                <a:schemeClr val="dk1"/>
              </a:solidFill>
              <a:latin typeface="Avenir Book" panose="02000503020000020003" pitchFamily="2" charset="0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4" descr="ECO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8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C85B4595-EC7C-0746-850B-6E7EDF0C5C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9553" y="1358977"/>
            <a:ext cx="7964894" cy="4140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dirty="0">
                <a:latin typeface="Avenir Book" panose="02000503020000020003" pitchFamily="2" charset="0"/>
              </a:rPr>
              <a:t>Every session creates a field for the pastor and staff to operate the question is</a:t>
            </a:r>
            <a:r>
              <a:rPr lang="mr-IN" sz="3600" dirty="0">
                <a:latin typeface="Avenir Book" panose="02000503020000020003" pitchFamily="2" charset="0"/>
              </a:rPr>
              <a:t>…</a:t>
            </a:r>
            <a:br>
              <a:rPr lang="en-US" sz="3600" dirty="0">
                <a:latin typeface="Avenir Book" panose="02000503020000020003" pitchFamily="2" charset="0"/>
              </a:rPr>
            </a:br>
            <a:br>
              <a:rPr lang="en-US" sz="3600" dirty="0">
                <a:latin typeface="Avenir Book" panose="02000503020000020003" pitchFamily="2" charset="0"/>
              </a:rPr>
            </a:br>
            <a:r>
              <a:rPr lang="en-US" sz="3600" dirty="0">
                <a:latin typeface="Avenir Book" panose="02000503020000020003" pitchFamily="2" charset="0"/>
              </a:rPr>
              <a:t>How big do you want the field and is it well defined?</a:t>
            </a:r>
            <a:endParaRPr sz="3600" u="none" strike="noStrike" cap="none" dirty="0">
              <a:solidFill>
                <a:schemeClr val="dk1"/>
              </a:solidFill>
              <a:latin typeface="Avenir Book" panose="02000503020000020003" pitchFamily="2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3A248F16-9618-624A-B35B-24C83BE104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latin typeface="Avenir Heavy" panose="02000503020000020003" pitchFamily="2" charset="0"/>
              </a:rPr>
              <a:t>Defining the field</a:t>
            </a:r>
            <a:endParaRPr sz="40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56BE64B1-F9C5-3147-8F20-95228481A057}"/>
              </a:ext>
            </a:extLst>
          </p:cNvPr>
          <p:cNvSpPr txBox="1">
            <a:spLocks/>
          </p:cNvSpPr>
          <p:nvPr/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What is/are the goal(s)?</a:t>
            </a:r>
          </a:p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What are the boundaries?</a:t>
            </a:r>
          </a:p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Who are the players?</a:t>
            </a:r>
          </a:p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What are the players’ roles?</a:t>
            </a:r>
          </a:p>
        </p:txBody>
      </p:sp>
      <p:sp>
        <p:nvSpPr>
          <p:cNvPr id="10" name="Google Shape;95;p14">
            <a:extLst>
              <a:ext uri="{FF2B5EF4-FFF2-40B4-BE49-F238E27FC236}">
                <a16:creationId xmlns:a16="http://schemas.microsoft.com/office/drawing/2014/main" id="{CFDE6278-BF17-6D40-85A3-E9B242D16620}"/>
              </a:ext>
            </a:extLst>
          </p:cNvPr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96;p14" descr="ECO 1.png">
            <a:extLst>
              <a:ext uri="{FF2B5EF4-FFF2-40B4-BE49-F238E27FC236}">
                <a16:creationId xmlns:a16="http://schemas.microsoft.com/office/drawing/2014/main" id="{8681D82D-16E3-7649-B597-C49D87170C9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643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3A248F16-9618-624A-B35B-24C83BE104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 dirty="0">
                <a:latin typeface="Avenir Heavy" panose="02000503020000020003" pitchFamily="2" charset="0"/>
              </a:rPr>
              <a:t>The Session – Defines the field</a:t>
            </a:r>
            <a:endParaRPr sz="36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56BE64B1-F9C5-3147-8F20-95228481A057}"/>
              </a:ext>
            </a:extLst>
          </p:cNvPr>
          <p:cNvSpPr txBox="1">
            <a:spLocks/>
          </p:cNvSpPr>
          <p:nvPr/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Presbyterians derive our name for the Greek word for Elder.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We are not Congregationalists.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We are not hierarchical.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Elders, as the body, are the ultimately responsible to govern the ministry of the congregation.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However, the session for a variety of reasons, delegates their authority to others.</a:t>
            </a:r>
          </a:p>
        </p:txBody>
      </p:sp>
      <p:sp>
        <p:nvSpPr>
          <p:cNvPr id="10" name="Google Shape;95;p14">
            <a:extLst>
              <a:ext uri="{FF2B5EF4-FFF2-40B4-BE49-F238E27FC236}">
                <a16:creationId xmlns:a16="http://schemas.microsoft.com/office/drawing/2014/main" id="{CFDE6278-BF17-6D40-85A3-E9B242D16620}"/>
              </a:ext>
            </a:extLst>
          </p:cNvPr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96;p14" descr="ECO 1.png">
            <a:extLst>
              <a:ext uri="{FF2B5EF4-FFF2-40B4-BE49-F238E27FC236}">
                <a16:creationId xmlns:a16="http://schemas.microsoft.com/office/drawing/2014/main" id="{8681D82D-16E3-7649-B597-C49D87170C9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284174EB-6D67-1E46-BE25-609CC17B4F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latin typeface="Avenir Heavy" panose="02000503020000020003" pitchFamily="2" charset="0"/>
              </a:rPr>
              <a:t>What does the session do?</a:t>
            </a:r>
            <a:endParaRPr sz="40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24C7FFCD-3682-FD46-8408-1E61475243D2}"/>
              </a:ext>
            </a:extLst>
          </p:cNvPr>
          <p:cNvSpPr txBox="1">
            <a:spLocks/>
          </p:cNvSpPr>
          <p:nvPr/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Prayerful Responsibilities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Discerning the 5 irreducible questions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Participate in setting church wide annual goals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Fiduciary Responsibilities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Articulate boundaries for ministry 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Advisory input for the pastor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Review the performance of the pastor</a:t>
            </a:r>
          </a:p>
          <a:p>
            <a:pPr indent="-429768">
              <a:lnSpc>
                <a:spcPct val="114000"/>
              </a:lnSpc>
            </a:pPr>
            <a:r>
              <a:rPr lang="en-US" sz="2400" dirty="0">
                <a:latin typeface="Avenir Book" panose="02000503020000020003" pitchFamily="2" charset="0"/>
              </a:rPr>
              <a:t>Blockers and cheerleaders for the Pastor, Staff, and Mission</a:t>
            </a:r>
          </a:p>
        </p:txBody>
      </p:sp>
      <p:sp>
        <p:nvSpPr>
          <p:cNvPr id="10" name="Google Shape;95;p14">
            <a:extLst>
              <a:ext uri="{FF2B5EF4-FFF2-40B4-BE49-F238E27FC236}">
                <a16:creationId xmlns:a16="http://schemas.microsoft.com/office/drawing/2014/main" id="{71286D91-3804-AA4A-9E78-B483A023E8DB}"/>
              </a:ext>
            </a:extLst>
          </p:cNvPr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96;p14" descr="ECO 1.png">
            <a:extLst>
              <a:ext uri="{FF2B5EF4-FFF2-40B4-BE49-F238E27FC236}">
                <a16:creationId xmlns:a16="http://schemas.microsoft.com/office/drawing/2014/main" id="{2CE1A933-ED59-8D41-B973-3FA78B03164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679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63A6E932-F298-DC4B-9DB6-4914B8349F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 dirty="0">
                <a:latin typeface="Avenir Heavy" panose="02000503020000020003" pitchFamily="2" charset="0"/>
              </a:rPr>
              <a:t>The Staff</a:t>
            </a:r>
            <a:endParaRPr sz="40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E37DBBB8-9C25-894D-AF5A-983364B7C584}"/>
              </a:ext>
            </a:extLst>
          </p:cNvPr>
          <p:cNvSpPr txBox="1">
            <a:spLocks/>
          </p:cNvSpPr>
          <p:nvPr/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The staff (paid and volunteer) have the responsibility and authority to execute in their ministry area.</a:t>
            </a:r>
          </a:p>
        </p:txBody>
      </p:sp>
      <p:sp>
        <p:nvSpPr>
          <p:cNvPr id="10" name="Google Shape;95;p14">
            <a:extLst>
              <a:ext uri="{FF2B5EF4-FFF2-40B4-BE49-F238E27FC236}">
                <a16:creationId xmlns:a16="http://schemas.microsoft.com/office/drawing/2014/main" id="{2204447D-EF0E-8246-8159-200B656EE5D8}"/>
              </a:ext>
            </a:extLst>
          </p:cNvPr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96;p14" descr="ECO 1.png">
            <a:extLst>
              <a:ext uri="{FF2B5EF4-FFF2-40B4-BE49-F238E27FC236}">
                <a16:creationId xmlns:a16="http://schemas.microsoft.com/office/drawing/2014/main" id="{90E30AD7-EE31-D94A-9BAE-C95EA8945FA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44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064808A3-C27B-EE4E-A573-5A6B4F134F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 dirty="0">
                <a:latin typeface="Avenir Heavy" panose="02000503020000020003" pitchFamily="2" charset="0"/>
              </a:rPr>
              <a:t>Principles for Staff Engagement</a:t>
            </a:r>
            <a:endParaRPr sz="3600" b="1" u="none" strike="noStrike" cap="none" dirty="0">
              <a:solidFill>
                <a:schemeClr val="dk1"/>
              </a:solidFill>
              <a:latin typeface="Avenir Heavy" panose="02000503020000020003" pitchFamily="2" charset="0"/>
              <a:sym typeface="Calibri"/>
            </a:endParaRPr>
          </a:p>
        </p:txBody>
      </p: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DA9BF744-06F0-2C46-80CC-7A20063C3E26}"/>
              </a:ext>
            </a:extLst>
          </p:cNvPr>
          <p:cNvSpPr txBox="1">
            <a:spLocks/>
          </p:cNvSpPr>
          <p:nvPr/>
        </p:nvSpPr>
        <p:spPr>
          <a:xfrm>
            <a:off x="457200" y="1965433"/>
            <a:ext cx="8229600" cy="416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The Pastor is the Head of Staff, and thus has the authority to review, hire, and fire.</a:t>
            </a:r>
          </a:p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The Pastor oversees the execution of ministry and annual goals.</a:t>
            </a:r>
          </a:p>
          <a:p>
            <a:pPr indent="-429768">
              <a:lnSpc>
                <a:spcPct val="114000"/>
              </a:lnSpc>
            </a:pPr>
            <a:r>
              <a:rPr lang="en-US" sz="2800" dirty="0">
                <a:latin typeface="Avenir Book" panose="02000503020000020003" pitchFamily="2" charset="0"/>
              </a:rPr>
              <a:t>The staff oversee their volunteers, including those who may serve on the session.</a:t>
            </a:r>
          </a:p>
        </p:txBody>
      </p:sp>
      <p:sp>
        <p:nvSpPr>
          <p:cNvPr id="10" name="Google Shape;95;p14">
            <a:extLst>
              <a:ext uri="{FF2B5EF4-FFF2-40B4-BE49-F238E27FC236}">
                <a16:creationId xmlns:a16="http://schemas.microsoft.com/office/drawing/2014/main" id="{FB097CD1-E60B-234A-8D89-5398DE82A937}"/>
              </a:ext>
            </a:extLst>
          </p:cNvPr>
          <p:cNvSpPr/>
          <p:nvPr/>
        </p:nvSpPr>
        <p:spPr>
          <a:xfrm>
            <a:off x="-317484" y="1417638"/>
            <a:ext cx="10290210" cy="182562"/>
          </a:xfrm>
          <a:prstGeom prst="rect">
            <a:avLst/>
          </a:prstGeom>
          <a:solidFill>
            <a:srgbClr val="77933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96;p14" descr="ECO 1.png">
            <a:extLst>
              <a:ext uri="{FF2B5EF4-FFF2-40B4-BE49-F238E27FC236}">
                <a16:creationId xmlns:a16="http://schemas.microsoft.com/office/drawing/2014/main" id="{2387B306-253F-2842-B320-434B8A8BBFB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6265" y="177432"/>
            <a:ext cx="561070" cy="1129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72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O PPT Template">
  <a:themeElements>
    <a:clrScheme name="Momentum">
      <a:dk1>
        <a:srgbClr val="1B5732"/>
      </a:dk1>
      <a:lt1>
        <a:srgbClr val="A0BE5A"/>
      </a:lt1>
      <a:dk2>
        <a:srgbClr val="000000"/>
      </a:dk2>
      <a:lt2>
        <a:srgbClr val="FFFFFF"/>
      </a:lt2>
      <a:accent1>
        <a:srgbClr val="FF5600"/>
      </a:accent1>
      <a:accent2>
        <a:srgbClr val="FF712D"/>
      </a:accent2>
      <a:accent3>
        <a:srgbClr val="1B5732"/>
      </a:accent3>
      <a:accent4>
        <a:srgbClr val="8FB33D"/>
      </a:accent4>
      <a:accent5>
        <a:srgbClr val="A0BE5A"/>
      </a:accent5>
      <a:accent6>
        <a:srgbClr val="C2D595"/>
      </a:accent6>
      <a:hlink>
        <a:srgbClr val="F8732D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458</Words>
  <Application>Microsoft Macintosh PowerPoint</Application>
  <PresentationFormat>On-screen Show (4:3)</PresentationFormat>
  <Paragraphs>57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Avenir</vt:lpstr>
      <vt:lpstr>Avenir Book</vt:lpstr>
      <vt:lpstr>Avenir Heavy</vt:lpstr>
      <vt:lpstr>Calibri</vt:lpstr>
      <vt:lpstr>Courier New</vt:lpstr>
      <vt:lpstr>Nunito</vt:lpstr>
      <vt:lpstr>Verdana</vt:lpstr>
      <vt:lpstr>Presentation1</vt:lpstr>
      <vt:lpstr>ECO PPT Template</vt:lpstr>
      <vt:lpstr>Implementing  Winning on Purpose  in your church</vt:lpstr>
      <vt:lpstr>Goals of Kaiser Governance</vt:lpstr>
      <vt:lpstr>Imagine a college football game…</vt:lpstr>
      <vt:lpstr>Every session creates a field for the pastor and staff to operate the question is…  How big do you want the field and is it well defined?</vt:lpstr>
      <vt:lpstr>Defining the field</vt:lpstr>
      <vt:lpstr>The Session – Defines the field</vt:lpstr>
      <vt:lpstr>What does the session do?</vt:lpstr>
      <vt:lpstr>The Staff</vt:lpstr>
      <vt:lpstr>Principles for Staff Engagement</vt:lpstr>
      <vt:lpstr>Guiding Principles: Two Key Documents</vt:lpstr>
      <vt:lpstr>Retained Board Authority</vt:lpstr>
      <vt:lpstr>Lead Pastor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Aligning Authority and Responsibility in Your Church’s Governance </dc:title>
  <cp:lastModifiedBy>ECO Office</cp:lastModifiedBy>
  <cp:revision>35</cp:revision>
  <cp:lastPrinted>2020-07-13T14:35:18Z</cp:lastPrinted>
  <dcterms:modified xsi:type="dcterms:W3CDTF">2020-07-27T20:46:02Z</dcterms:modified>
</cp:coreProperties>
</file>